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58" r:id="rId4"/>
    <p:sldId id="259" r:id="rId5"/>
    <p:sldId id="260" r:id="rId6"/>
    <p:sldId id="262" r:id="rId7"/>
    <p:sldId id="263" r:id="rId8"/>
    <p:sldId id="264" r:id="rId9"/>
    <p:sldId id="272" r:id="rId10"/>
    <p:sldId id="278" r:id="rId11"/>
    <p:sldId id="266" r:id="rId12"/>
    <p:sldId id="267" r:id="rId13"/>
    <p:sldId id="268" r:id="rId14"/>
    <p:sldId id="274" r:id="rId15"/>
    <p:sldId id="275" r:id="rId16"/>
    <p:sldId id="276" r:id="rId17"/>
    <p:sldId id="277" r:id="rId18"/>
    <p:sldId id="269" r:id="rId19"/>
    <p:sldId id="270" r:id="rId20"/>
    <p:sldId id="271" r:id="rId2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10" name="Rectangle 9"/>
          <p:cNvSpPr/>
          <p:nvPr/>
        </p:nvSpPr>
        <p:spPr>
          <a:xfrm>
            <a:off x="0" y="1"/>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7"/>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1"/>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bg-BG" smtClean="0"/>
              <a:t>Редакт. стил загл. образец</a:t>
            </a:r>
            <a:endParaRPr lang="en-US" dirty="0"/>
          </a:p>
        </p:txBody>
      </p:sp>
      <p:sp>
        <p:nvSpPr>
          <p:cNvPr id="11" name="Date Placeholder 10"/>
          <p:cNvSpPr>
            <a:spLocks noGrp="1"/>
          </p:cNvSpPr>
          <p:nvPr>
            <p:ph type="dt" sz="half" idx="10"/>
          </p:nvPr>
        </p:nvSpPr>
        <p:spPr bwMode="black"/>
        <p:txBody>
          <a:bodyPr/>
          <a:lstStyle/>
          <a:p>
            <a:fld id="{273CC536-4F3D-4E22-A9F1-A3C6D40310AC}" type="datetimeFigureOut">
              <a:rPr lang="bg-BG" smtClean="0"/>
              <a:t>20.11.2011 г.</a:t>
            </a:fld>
            <a:endParaRPr lang="bg-BG"/>
          </a:p>
        </p:txBody>
      </p:sp>
      <p:sp>
        <p:nvSpPr>
          <p:cNvPr id="17" name="Slide Number Placeholder 16"/>
          <p:cNvSpPr>
            <a:spLocks noGrp="1"/>
          </p:cNvSpPr>
          <p:nvPr>
            <p:ph type="sldNum" sz="quarter" idx="11"/>
          </p:nvPr>
        </p:nvSpPr>
        <p:spPr/>
        <p:txBody>
          <a:bodyPr/>
          <a:lstStyle/>
          <a:p>
            <a:fld id="{353F3F3C-A60D-426C-8F94-912700854F7B}" type="slidenum">
              <a:rPr lang="bg-BG" smtClean="0"/>
              <a:t>‹#›</a:t>
            </a:fld>
            <a:endParaRPr lang="bg-BG"/>
          </a:p>
        </p:txBody>
      </p:sp>
      <p:sp>
        <p:nvSpPr>
          <p:cNvPr id="19" name="Footer Placeholder 18"/>
          <p:cNvSpPr>
            <a:spLocks noGrp="1"/>
          </p:cNvSpPr>
          <p:nvPr>
            <p:ph type="ftr" sz="quarter" idx="12"/>
          </p:nvPr>
        </p:nvSpPr>
        <p:spPr/>
        <p:txBody>
          <a:bodyPr/>
          <a:lstStyle/>
          <a:p>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20.11.2011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1"/>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20.11.2011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2" name="Vertical Title 1"/>
          <p:cNvSpPr>
            <a:spLocks noGrp="1"/>
          </p:cNvSpPr>
          <p:nvPr>
            <p:ph type="title" orient="vert"/>
          </p:nvPr>
        </p:nvSpPr>
        <p:spPr>
          <a:xfrm>
            <a:off x="7239000" y="914401"/>
            <a:ext cx="926980" cy="5029200"/>
          </a:xfrm>
        </p:spPr>
        <p:txBody>
          <a:bodyPr vert="eaVert"/>
          <a:lstStyle/>
          <a:p>
            <a:r>
              <a:rPr lang="bg-BG" smtClean="0"/>
              <a:t>Редакт. стил загл. образец</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9" name="Title 8"/>
          <p:cNvSpPr>
            <a:spLocks noGrp="1"/>
          </p:cNvSpPr>
          <p:nvPr>
            <p:ph type="title"/>
          </p:nvPr>
        </p:nvSpPr>
        <p:spPr/>
        <p:txBody>
          <a:bodyPr/>
          <a:lstStyle/>
          <a:p>
            <a:r>
              <a:rPr lang="bg-BG" smtClean="0"/>
              <a:t>Редакт. стил загл. образец</a:t>
            </a:r>
            <a:endParaRPr lang="en-US"/>
          </a:p>
        </p:txBody>
      </p:sp>
      <p:sp>
        <p:nvSpPr>
          <p:cNvPr id="11" name="Date Placeholder 10"/>
          <p:cNvSpPr>
            <a:spLocks noGrp="1"/>
          </p:cNvSpPr>
          <p:nvPr>
            <p:ph type="dt" sz="half" idx="14"/>
          </p:nvPr>
        </p:nvSpPr>
        <p:spPr/>
        <p:txBody>
          <a:bodyPr/>
          <a:lstStyle/>
          <a:p>
            <a:fld id="{273CC536-4F3D-4E22-A9F1-A3C6D40310AC}" type="datetimeFigureOut">
              <a:rPr lang="bg-BG" smtClean="0"/>
              <a:t>20.11.2011 г.</a:t>
            </a:fld>
            <a:endParaRPr lang="bg-BG"/>
          </a:p>
        </p:txBody>
      </p:sp>
      <p:sp>
        <p:nvSpPr>
          <p:cNvPr id="12" name="Slide Number Placeholder 11"/>
          <p:cNvSpPr>
            <a:spLocks noGrp="1"/>
          </p:cNvSpPr>
          <p:nvPr>
            <p:ph type="sldNum" sz="quarter" idx="15"/>
          </p:nvPr>
        </p:nvSpPr>
        <p:spPr/>
        <p:txBody>
          <a:bodyPr/>
          <a:lstStyle/>
          <a:p>
            <a:fld id="{353F3F3C-A60D-426C-8F94-912700854F7B}" type="slidenum">
              <a:rPr lang="bg-BG" smtClean="0"/>
              <a:t>‹#›</a:t>
            </a:fld>
            <a:endParaRPr lang="bg-BG"/>
          </a:p>
        </p:txBody>
      </p:sp>
      <p:sp>
        <p:nvSpPr>
          <p:cNvPr id="13" name="Footer Placeholder 12"/>
          <p:cNvSpPr>
            <a:spLocks noGrp="1"/>
          </p:cNvSpPr>
          <p:nvPr>
            <p:ph type="ftr" sz="quarter" idx="16"/>
          </p:nvPr>
        </p:nvSpPr>
        <p:spPr/>
        <p:txBody>
          <a:bodyPr/>
          <a:lstStyle/>
          <a:p>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1"/>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4" y="3367247"/>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bg-BG" smtClean="0"/>
              <a:t>Редакт. стил загл. образец</a:t>
            </a:r>
            <a:endParaRPr lang="en-US" dirty="0"/>
          </a:p>
        </p:txBody>
      </p:sp>
      <p:sp>
        <p:nvSpPr>
          <p:cNvPr id="10" name="Subtitle 2"/>
          <p:cNvSpPr>
            <a:spLocks noGrp="1"/>
          </p:cNvSpPr>
          <p:nvPr>
            <p:ph type="subTitle" idx="1"/>
          </p:nvPr>
        </p:nvSpPr>
        <p:spPr bwMode="black">
          <a:xfrm>
            <a:off x="2518544" y="4084578"/>
            <a:ext cx="4106917" cy="397095"/>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13" name="Date Placeholder 12"/>
          <p:cNvSpPr>
            <a:spLocks noGrp="1"/>
          </p:cNvSpPr>
          <p:nvPr>
            <p:ph type="dt" sz="half" idx="10"/>
          </p:nvPr>
        </p:nvSpPr>
        <p:spPr/>
        <p:txBody>
          <a:bodyPr/>
          <a:lstStyle/>
          <a:p>
            <a:fld id="{273CC536-4F3D-4E22-A9F1-A3C6D40310AC}" type="datetimeFigureOut">
              <a:rPr lang="bg-BG" smtClean="0"/>
              <a:t>20.11.2011 г.</a:t>
            </a:fld>
            <a:endParaRPr lang="bg-BG"/>
          </a:p>
        </p:txBody>
      </p:sp>
      <p:sp>
        <p:nvSpPr>
          <p:cNvPr id="14" name="Slide Number Placeholder 13"/>
          <p:cNvSpPr>
            <a:spLocks noGrp="1"/>
          </p:cNvSpPr>
          <p:nvPr>
            <p:ph type="sldNum" sz="quarter" idx="11"/>
          </p:nvPr>
        </p:nvSpPr>
        <p:spPr/>
        <p:txBody>
          <a:bodyPr/>
          <a:lstStyle/>
          <a:p>
            <a:fld id="{353F3F3C-A60D-426C-8F94-912700854F7B}" type="slidenum">
              <a:rPr lang="bg-BG" smtClean="0"/>
              <a:t>‹#›</a:t>
            </a:fld>
            <a:endParaRPr lang="bg-BG"/>
          </a:p>
        </p:txBody>
      </p:sp>
      <p:sp>
        <p:nvSpPr>
          <p:cNvPr id="15" name="Footer Placeholder 14"/>
          <p:cNvSpPr>
            <a:spLocks noGrp="1"/>
          </p:cNvSpPr>
          <p:nvPr>
            <p:ph type="ftr" sz="quarter" idx="12"/>
          </p:nvPr>
        </p:nvSpPr>
        <p:spPr/>
        <p:txBody>
          <a:bodyPr/>
          <a:lstStyle/>
          <a:p>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9" name="Date Placeholder 8"/>
          <p:cNvSpPr>
            <a:spLocks noGrp="1"/>
          </p:cNvSpPr>
          <p:nvPr>
            <p:ph type="dt" sz="half" idx="15"/>
          </p:nvPr>
        </p:nvSpPr>
        <p:spPr/>
        <p:txBody>
          <a:bodyPr/>
          <a:lstStyle/>
          <a:p>
            <a:fld id="{273CC536-4F3D-4E22-A9F1-A3C6D40310AC}" type="datetimeFigureOut">
              <a:rPr lang="bg-BG" smtClean="0"/>
              <a:t>20.11.2011 г.</a:t>
            </a:fld>
            <a:endParaRPr lang="bg-BG"/>
          </a:p>
        </p:txBody>
      </p:sp>
      <p:sp>
        <p:nvSpPr>
          <p:cNvPr id="12" name="Slide Number Placeholder 11"/>
          <p:cNvSpPr>
            <a:spLocks noGrp="1"/>
          </p:cNvSpPr>
          <p:nvPr>
            <p:ph type="sldNum" sz="quarter" idx="16"/>
          </p:nvPr>
        </p:nvSpPr>
        <p:spPr/>
        <p:txBody>
          <a:bodyPr/>
          <a:lstStyle/>
          <a:p>
            <a:fld id="{353F3F3C-A60D-426C-8F94-912700854F7B}" type="slidenum">
              <a:rPr lang="bg-BG" smtClean="0"/>
              <a:t>‹#›</a:t>
            </a:fld>
            <a:endParaRPr lang="bg-BG"/>
          </a:p>
        </p:txBody>
      </p:sp>
      <p:sp>
        <p:nvSpPr>
          <p:cNvPr id="13" name="Footer Placeholder 12"/>
          <p:cNvSpPr>
            <a:spLocks noGrp="1"/>
          </p:cNvSpPr>
          <p:nvPr>
            <p:ph type="ftr" sz="quarter" idx="17"/>
          </p:nvPr>
        </p:nvSpPr>
        <p:spPr/>
        <p:txBody>
          <a:bodyPr/>
          <a:lstStyle/>
          <a:p>
            <a:endParaRPr lang="bg-BG"/>
          </a:p>
        </p:txBody>
      </p:sp>
      <p:sp>
        <p:nvSpPr>
          <p:cNvPr id="16" name="Title 15"/>
          <p:cNvSpPr>
            <a:spLocks noGrp="1"/>
          </p:cNvSpPr>
          <p:nvPr>
            <p:ph type="title"/>
          </p:nvPr>
        </p:nvSpPr>
        <p:spPr/>
        <p:txBody>
          <a:bodyPr/>
          <a:lstStyle/>
          <a:p>
            <a:r>
              <a:rPr lang="bg-BG" smtClean="0"/>
              <a:t>Редакт. стил загл. образец</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bg-BG" smtClean="0"/>
              <a:t>Щракнете, за да редактирате стиловете на текста в образеца</a:t>
            </a:r>
          </a:p>
        </p:txBody>
      </p:sp>
      <p:sp>
        <p:nvSpPr>
          <p:cNvPr id="11" name="Date Placeholder 10"/>
          <p:cNvSpPr>
            <a:spLocks noGrp="1"/>
          </p:cNvSpPr>
          <p:nvPr>
            <p:ph type="dt" sz="half" idx="16"/>
          </p:nvPr>
        </p:nvSpPr>
        <p:spPr/>
        <p:txBody>
          <a:bodyPr/>
          <a:lstStyle/>
          <a:p>
            <a:fld id="{273CC536-4F3D-4E22-A9F1-A3C6D40310AC}" type="datetimeFigureOut">
              <a:rPr lang="bg-BG" smtClean="0"/>
              <a:t>20.11.2011 г.</a:t>
            </a:fld>
            <a:endParaRPr lang="bg-BG"/>
          </a:p>
        </p:txBody>
      </p:sp>
      <p:sp>
        <p:nvSpPr>
          <p:cNvPr id="12" name="Slide Number Placeholder 11"/>
          <p:cNvSpPr>
            <a:spLocks noGrp="1"/>
          </p:cNvSpPr>
          <p:nvPr>
            <p:ph type="sldNum" sz="quarter" idx="17"/>
          </p:nvPr>
        </p:nvSpPr>
        <p:spPr/>
        <p:txBody>
          <a:bodyPr/>
          <a:lstStyle/>
          <a:p>
            <a:fld id="{353F3F3C-A60D-426C-8F94-912700854F7B}" type="slidenum">
              <a:rPr lang="bg-BG" smtClean="0"/>
              <a:t>‹#›</a:t>
            </a:fld>
            <a:endParaRPr lang="bg-BG"/>
          </a:p>
        </p:txBody>
      </p:sp>
      <p:sp>
        <p:nvSpPr>
          <p:cNvPr id="13" name="Footer Placeholder 12"/>
          <p:cNvSpPr>
            <a:spLocks noGrp="1"/>
          </p:cNvSpPr>
          <p:nvPr>
            <p:ph type="ftr" sz="quarter" idx="18"/>
          </p:nvPr>
        </p:nvSpPr>
        <p:spPr/>
        <p:txBody>
          <a:bodyPr/>
          <a:lstStyle/>
          <a:p>
            <a:endParaRPr lang="bg-BG"/>
          </a:p>
        </p:txBody>
      </p:sp>
      <p:sp>
        <p:nvSpPr>
          <p:cNvPr id="18" name="Title 17"/>
          <p:cNvSpPr>
            <a:spLocks noGrp="1"/>
          </p:cNvSpPr>
          <p:nvPr>
            <p:ph type="title"/>
          </p:nvPr>
        </p:nvSpPr>
        <p:spPr/>
        <p:txBody>
          <a:bodyPr/>
          <a:lstStyle/>
          <a:p>
            <a:r>
              <a:rPr lang="bg-BG" smtClean="0"/>
              <a:t>Редакт. стил загл. образец</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bg-BG" smtClean="0"/>
              <a:t>Редакт. стил загл. образец</a:t>
            </a:r>
            <a:endParaRPr lang="en-US"/>
          </a:p>
        </p:txBody>
      </p:sp>
      <p:sp>
        <p:nvSpPr>
          <p:cNvPr id="15" name="Date Placeholder 14"/>
          <p:cNvSpPr>
            <a:spLocks noGrp="1"/>
          </p:cNvSpPr>
          <p:nvPr>
            <p:ph type="dt" sz="half" idx="10"/>
          </p:nvPr>
        </p:nvSpPr>
        <p:spPr/>
        <p:txBody>
          <a:bodyPr/>
          <a:lstStyle/>
          <a:p>
            <a:fld id="{273CC536-4F3D-4E22-A9F1-A3C6D40310AC}" type="datetimeFigureOut">
              <a:rPr lang="bg-BG" smtClean="0"/>
              <a:t>20.11.2011 г.</a:t>
            </a:fld>
            <a:endParaRPr lang="bg-BG"/>
          </a:p>
        </p:txBody>
      </p:sp>
      <p:sp>
        <p:nvSpPr>
          <p:cNvPr id="16" name="Slide Number Placeholder 15"/>
          <p:cNvSpPr>
            <a:spLocks noGrp="1"/>
          </p:cNvSpPr>
          <p:nvPr>
            <p:ph type="sldNum" sz="quarter" idx="11"/>
          </p:nvPr>
        </p:nvSpPr>
        <p:spPr/>
        <p:txBody>
          <a:bodyPr/>
          <a:lstStyle/>
          <a:p>
            <a:fld id="{353F3F3C-A60D-426C-8F94-912700854F7B}" type="slidenum">
              <a:rPr lang="bg-BG" smtClean="0"/>
              <a:t>‹#›</a:t>
            </a:fld>
            <a:endParaRPr lang="bg-BG"/>
          </a:p>
        </p:txBody>
      </p:sp>
      <p:sp>
        <p:nvSpPr>
          <p:cNvPr id="17" name="Footer Placeholder 16"/>
          <p:cNvSpPr>
            <a:spLocks noGrp="1"/>
          </p:cNvSpPr>
          <p:nvPr>
            <p:ph type="ftr" sz="quarter" idx="12"/>
          </p:nvPr>
        </p:nvSpPr>
        <p:spPr/>
        <p:txBody>
          <a:bodyPr/>
          <a:lstStyle/>
          <a:p>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73CC536-4F3D-4E22-A9F1-A3C6D40310AC}" type="datetimeFigureOut">
              <a:rPr lang="bg-BG" smtClean="0"/>
              <a:t>20.11.2011 г.</a:t>
            </a:fld>
            <a:endParaRPr lang="bg-BG"/>
          </a:p>
        </p:txBody>
      </p:sp>
      <p:sp>
        <p:nvSpPr>
          <p:cNvPr id="8" name="Slide Number Placeholder 7"/>
          <p:cNvSpPr>
            <a:spLocks noGrp="1"/>
          </p:cNvSpPr>
          <p:nvPr>
            <p:ph type="sldNum" sz="quarter" idx="11"/>
          </p:nvPr>
        </p:nvSpPr>
        <p:spPr/>
        <p:txBody>
          <a:bodyPr/>
          <a:lstStyle/>
          <a:p>
            <a:fld id="{353F3F3C-A60D-426C-8F94-912700854F7B}" type="slidenum">
              <a:rPr lang="bg-BG" smtClean="0"/>
              <a:t>‹#›</a:t>
            </a:fld>
            <a:endParaRPr lang="bg-BG"/>
          </a:p>
        </p:txBody>
      </p:sp>
      <p:sp>
        <p:nvSpPr>
          <p:cNvPr id="9" name="Footer Placeholder 8"/>
          <p:cNvSpPr>
            <a:spLocks noGrp="1"/>
          </p:cNvSpPr>
          <p:nvPr>
            <p:ph type="ftr" sz="quarter" idx="12"/>
          </p:nvPr>
        </p:nvSpPr>
        <p:spPr/>
        <p:txBody>
          <a:bodyPr/>
          <a:lstStyle/>
          <a:p>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13" name="Title 12"/>
          <p:cNvSpPr>
            <a:spLocks noGrp="1"/>
          </p:cNvSpPr>
          <p:nvPr>
            <p:ph type="title"/>
          </p:nvPr>
        </p:nvSpPr>
        <p:spPr/>
        <p:txBody>
          <a:bodyPr/>
          <a:lstStyle/>
          <a:p>
            <a:r>
              <a:rPr lang="bg-BG" smtClean="0"/>
              <a:t>Редакт. стил загл. образец</a:t>
            </a:r>
            <a:endParaRPr lang="en-US"/>
          </a:p>
        </p:txBody>
      </p:sp>
      <p:sp>
        <p:nvSpPr>
          <p:cNvPr id="16" name="Date Placeholder 15"/>
          <p:cNvSpPr>
            <a:spLocks noGrp="1"/>
          </p:cNvSpPr>
          <p:nvPr>
            <p:ph type="dt" sz="half" idx="15"/>
          </p:nvPr>
        </p:nvSpPr>
        <p:spPr/>
        <p:txBody>
          <a:bodyPr/>
          <a:lstStyle/>
          <a:p>
            <a:fld id="{273CC536-4F3D-4E22-A9F1-A3C6D40310AC}" type="datetimeFigureOut">
              <a:rPr lang="bg-BG" smtClean="0"/>
              <a:t>20.11.2011 г.</a:t>
            </a:fld>
            <a:endParaRPr lang="bg-BG"/>
          </a:p>
        </p:txBody>
      </p:sp>
      <p:sp>
        <p:nvSpPr>
          <p:cNvPr id="19" name="Slide Number Placeholder 18"/>
          <p:cNvSpPr>
            <a:spLocks noGrp="1"/>
          </p:cNvSpPr>
          <p:nvPr>
            <p:ph type="sldNum" sz="quarter" idx="16"/>
          </p:nvPr>
        </p:nvSpPr>
        <p:spPr/>
        <p:txBody>
          <a:bodyPr/>
          <a:lstStyle/>
          <a:p>
            <a:fld id="{353F3F3C-A60D-426C-8F94-912700854F7B}" type="slidenum">
              <a:rPr lang="bg-BG" smtClean="0"/>
              <a:t>‹#›</a:t>
            </a:fld>
            <a:endParaRPr lang="bg-BG"/>
          </a:p>
        </p:txBody>
      </p:sp>
      <p:sp>
        <p:nvSpPr>
          <p:cNvPr id="23" name="Footer Placeholder 22"/>
          <p:cNvSpPr>
            <a:spLocks noGrp="1"/>
          </p:cNvSpPr>
          <p:nvPr>
            <p:ph type="ftr" sz="quarter" idx="17"/>
          </p:nvPr>
        </p:nvSpPr>
        <p:spPr/>
        <p:txBody>
          <a:bodyPr/>
          <a:lstStyle/>
          <a:p>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1"/>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bg-BG" smtClean="0"/>
              <a:t>Щракнете, за да редактирате стиловете на текста в образеца</a:t>
            </a:r>
          </a:p>
        </p:txBody>
      </p:sp>
      <p:sp>
        <p:nvSpPr>
          <p:cNvPr id="12" name="Title 11"/>
          <p:cNvSpPr>
            <a:spLocks noGrp="1"/>
          </p:cNvSpPr>
          <p:nvPr>
            <p:ph type="title"/>
          </p:nvPr>
        </p:nvSpPr>
        <p:spPr>
          <a:xfrm>
            <a:off x="2514600" y="975360"/>
            <a:ext cx="4114800" cy="701040"/>
          </a:xfrm>
        </p:spPr>
        <p:txBody>
          <a:bodyPr/>
          <a:lstStyle/>
          <a:p>
            <a:r>
              <a:rPr lang="bg-BG" smtClean="0"/>
              <a:t>Редакт. стил загл. образец</a:t>
            </a:r>
            <a:endParaRPr lang="en-US"/>
          </a:p>
        </p:txBody>
      </p:sp>
      <p:sp>
        <p:nvSpPr>
          <p:cNvPr id="13" name="Date Placeholder 12"/>
          <p:cNvSpPr>
            <a:spLocks noGrp="1"/>
          </p:cNvSpPr>
          <p:nvPr>
            <p:ph type="dt" sz="half" idx="14"/>
          </p:nvPr>
        </p:nvSpPr>
        <p:spPr>
          <a:xfrm>
            <a:off x="2981325" y="273181"/>
            <a:ext cx="3181350" cy="292100"/>
          </a:xfrm>
        </p:spPr>
        <p:txBody>
          <a:bodyPr/>
          <a:lstStyle/>
          <a:p>
            <a:fld id="{273CC536-4F3D-4E22-A9F1-A3C6D40310AC}" type="datetimeFigureOut">
              <a:rPr lang="bg-BG" smtClean="0"/>
              <a:t>20.11.2011 г.</a:t>
            </a:fld>
            <a:endParaRPr lang="bg-BG"/>
          </a:p>
        </p:txBody>
      </p:sp>
      <p:sp>
        <p:nvSpPr>
          <p:cNvPr id="14" name="Slide Number Placeholder 13"/>
          <p:cNvSpPr>
            <a:spLocks noGrp="1"/>
          </p:cNvSpPr>
          <p:nvPr>
            <p:ph type="sldNum" sz="quarter" idx="15"/>
          </p:nvPr>
        </p:nvSpPr>
        <p:spPr>
          <a:xfrm>
            <a:off x="4038600" y="6172200"/>
            <a:ext cx="1066800" cy="304800"/>
          </a:xfrm>
        </p:spPr>
        <p:txBody>
          <a:bodyPr/>
          <a:lstStyle/>
          <a:p>
            <a:fld id="{353F3F3C-A60D-426C-8F94-912700854F7B}" type="slidenum">
              <a:rPr lang="bg-BG" smtClean="0"/>
              <a:t>‹#›</a:t>
            </a:fld>
            <a:endParaRPr lang="bg-BG"/>
          </a:p>
        </p:txBody>
      </p:sp>
      <p:sp>
        <p:nvSpPr>
          <p:cNvPr id="15" name="Footer Placeholder 14"/>
          <p:cNvSpPr>
            <a:spLocks noGrp="1"/>
          </p:cNvSpPr>
          <p:nvPr>
            <p:ph type="ftr" sz="quarter" idx="16"/>
          </p:nvPr>
        </p:nvSpPr>
        <p:spPr>
          <a:xfrm>
            <a:off x="1447800" y="6486526"/>
            <a:ext cx="6248400" cy="292100"/>
          </a:xfrm>
        </p:spPr>
        <p:txBody>
          <a:bodyPr/>
          <a:lstStyle/>
          <a:p>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2"/>
            <a:ext cx="8229600" cy="411734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2981325" y="273181"/>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73CC536-4F3D-4E22-A9F1-A3C6D40310AC}" type="datetimeFigureOut">
              <a:rPr lang="bg-BG" smtClean="0"/>
              <a:t>20.11.2011 г.</a:t>
            </a:fld>
            <a:endParaRPr lang="bg-BG"/>
          </a:p>
        </p:txBody>
      </p:sp>
      <p:sp>
        <p:nvSpPr>
          <p:cNvPr id="5" name="Footer Placeholder 4"/>
          <p:cNvSpPr>
            <a:spLocks noGrp="1"/>
          </p:cNvSpPr>
          <p:nvPr>
            <p:ph type="ftr" sz="quarter" idx="3"/>
          </p:nvPr>
        </p:nvSpPr>
        <p:spPr>
          <a:xfrm>
            <a:off x="1447800" y="6486526"/>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bg-BG"/>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53F3F3C-A60D-426C-8F94-912700854F7B}" type="slidenum">
              <a:rPr lang="bg-BG" smtClean="0"/>
              <a:t>‹#›</a:t>
            </a:fld>
            <a:endParaRPr lang="bg-BG"/>
          </a:p>
        </p:txBody>
      </p:sp>
      <p:cxnSp>
        <p:nvCxnSpPr>
          <p:cNvPr id="10" name="Straight Connector 9"/>
          <p:cNvCxnSpPr/>
          <p:nvPr/>
        </p:nvCxnSpPr>
        <p:spPr>
          <a:xfrm>
            <a:off x="0" y="1331437"/>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bg-BG" smtClean="0"/>
              <a:t>Редакт. стил загл. образец</a:t>
            </a:r>
            <a:endParaRPr lang="en-US" dirty="0"/>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dirty="0" smtClean="0"/>
              <a:t>COMPLEX Atlantic Palace, Varna</a:t>
            </a:r>
            <a:endParaRPr lang="en-US" dirty="0"/>
          </a:p>
        </p:txBody>
      </p:sp>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1772815"/>
            <a:ext cx="7416824" cy="4932189"/>
          </a:xfrm>
        </p:spPr>
      </p:pic>
    </p:spTree>
    <p:extLst>
      <p:ext uri="{BB962C8B-B14F-4D97-AF65-F5344CB8AC3E}">
        <p14:creationId xmlns:p14="http://schemas.microsoft.com/office/powerpoint/2010/main" val="2332305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съдържание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520" y="2492896"/>
            <a:ext cx="3936438" cy="2952328"/>
          </a:xfrm>
        </p:spPr>
      </p:pic>
      <p:pic>
        <p:nvPicPr>
          <p:cNvPr id="6" name="Контейнер за съдържание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355976" y="2492896"/>
            <a:ext cx="3936438" cy="2952328"/>
          </a:xfrm>
        </p:spPr>
      </p:pic>
      <p:sp>
        <p:nvSpPr>
          <p:cNvPr id="4" name="Заглавие 3"/>
          <p:cNvSpPr>
            <a:spLocks noGrp="1"/>
          </p:cNvSpPr>
          <p:nvPr>
            <p:ph type="title"/>
          </p:nvPr>
        </p:nvSpPr>
        <p:spPr/>
        <p:txBody>
          <a:bodyPr/>
          <a:lstStyle/>
          <a:p>
            <a:r>
              <a:rPr lang="en-US" dirty="0" smtClean="0"/>
              <a:t>LEVEL OF COMPLETITION</a:t>
            </a:r>
            <a:endParaRPr lang="en-US" dirty="0"/>
          </a:p>
        </p:txBody>
      </p:sp>
    </p:spTree>
    <p:extLst>
      <p:ext uri="{BB962C8B-B14F-4D97-AF65-F5344CB8AC3E}">
        <p14:creationId xmlns:p14="http://schemas.microsoft.com/office/powerpoint/2010/main" val="268056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smtClean="0"/>
              <a:t>GALLERY</a:t>
            </a:r>
            <a:endParaRPr lang="en-US" dirty="0"/>
          </a:p>
        </p:txBody>
      </p:sp>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1772816"/>
            <a:ext cx="7344816" cy="4884303"/>
          </a:xfrm>
        </p:spPr>
      </p:pic>
    </p:spTree>
    <p:extLst>
      <p:ext uri="{BB962C8B-B14F-4D97-AF65-F5344CB8AC3E}">
        <p14:creationId xmlns:p14="http://schemas.microsoft.com/office/powerpoint/2010/main" val="565267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smtClean="0"/>
              <a:t>INNER COURT</a:t>
            </a:r>
            <a:endParaRPr lang="en-US" dirty="0"/>
          </a:p>
        </p:txBody>
      </p:sp>
      <p:pic>
        <p:nvPicPr>
          <p:cNvPr id="5" name="Контейнер за съдържание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1772816"/>
            <a:ext cx="7488832" cy="4980074"/>
          </a:xfrm>
        </p:spPr>
      </p:pic>
    </p:spTree>
    <p:extLst>
      <p:ext uri="{BB962C8B-B14F-4D97-AF65-F5344CB8AC3E}">
        <p14:creationId xmlns:p14="http://schemas.microsoft.com/office/powerpoint/2010/main" val="262315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smtClean="0"/>
              <a:t>INNER COURT</a:t>
            </a:r>
            <a:endParaRPr lang="en-US" dirty="0"/>
          </a:p>
        </p:txBody>
      </p:sp>
      <p:pic>
        <p:nvPicPr>
          <p:cNvPr id="5" name="Контейнер за съдържание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1772816"/>
            <a:ext cx="7416824" cy="4932189"/>
          </a:xfrm>
        </p:spPr>
      </p:pic>
    </p:spTree>
    <p:extLst>
      <p:ext uri="{BB962C8B-B14F-4D97-AF65-F5344CB8AC3E}">
        <p14:creationId xmlns:p14="http://schemas.microsoft.com/office/powerpoint/2010/main" val="989990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1772815"/>
            <a:ext cx="7416824" cy="4932189"/>
          </a:xfrm>
        </p:spPr>
      </p:pic>
      <p:sp>
        <p:nvSpPr>
          <p:cNvPr id="3" name="Заглавие 2"/>
          <p:cNvSpPr>
            <a:spLocks noGrp="1"/>
          </p:cNvSpPr>
          <p:nvPr>
            <p:ph type="title"/>
          </p:nvPr>
        </p:nvSpPr>
        <p:spPr/>
        <p:txBody>
          <a:bodyPr/>
          <a:lstStyle/>
          <a:p>
            <a:r>
              <a:rPr lang="en-US" dirty="0" smtClean="0"/>
              <a:t>INNER COURT</a:t>
            </a:r>
            <a:endParaRPr lang="en-US" dirty="0"/>
          </a:p>
        </p:txBody>
      </p:sp>
    </p:spTree>
    <p:extLst>
      <p:ext uri="{BB962C8B-B14F-4D97-AF65-F5344CB8AC3E}">
        <p14:creationId xmlns:p14="http://schemas.microsoft.com/office/powerpoint/2010/main" val="2268348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08006" y="2020888"/>
            <a:ext cx="6127987" cy="4075112"/>
          </a:xfrm>
        </p:spPr>
      </p:pic>
      <p:sp>
        <p:nvSpPr>
          <p:cNvPr id="3" name="Заглавие 2"/>
          <p:cNvSpPr>
            <a:spLocks noGrp="1"/>
          </p:cNvSpPr>
          <p:nvPr>
            <p:ph type="title"/>
          </p:nvPr>
        </p:nvSpPr>
        <p:spPr/>
        <p:txBody>
          <a:bodyPr/>
          <a:lstStyle/>
          <a:p>
            <a:r>
              <a:rPr lang="en-US" dirty="0" smtClean="0"/>
              <a:t>ROOF BAR</a:t>
            </a:r>
            <a:endParaRPr lang="en-US" dirty="0"/>
          </a:p>
        </p:txBody>
      </p:sp>
    </p:spTree>
    <p:extLst>
      <p:ext uri="{BB962C8B-B14F-4D97-AF65-F5344CB8AC3E}">
        <p14:creationId xmlns:p14="http://schemas.microsoft.com/office/powerpoint/2010/main" val="1653146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онтейнер за съдържание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3068960"/>
            <a:ext cx="8229600" cy="1777782"/>
          </a:xfrm>
        </p:spPr>
      </p:pic>
      <p:sp>
        <p:nvSpPr>
          <p:cNvPr id="3" name="Заглавие 2"/>
          <p:cNvSpPr>
            <a:spLocks noGrp="1"/>
          </p:cNvSpPr>
          <p:nvPr>
            <p:ph type="title"/>
          </p:nvPr>
        </p:nvSpPr>
        <p:spPr/>
        <p:txBody>
          <a:bodyPr/>
          <a:lstStyle/>
          <a:p>
            <a:r>
              <a:rPr lang="en-US" dirty="0" smtClean="0"/>
              <a:t>INTERIORS</a:t>
            </a:r>
            <a:endParaRPr lang="en-US" dirty="0"/>
          </a:p>
        </p:txBody>
      </p:sp>
    </p:spTree>
    <p:extLst>
      <p:ext uri="{BB962C8B-B14F-4D97-AF65-F5344CB8AC3E}">
        <p14:creationId xmlns:p14="http://schemas.microsoft.com/office/powerpoint/2010/main" val="1214514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онтейнер за съдържание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64075" y="2682611"/>
            <a:ext cx="4022725" cy="2681816"/>
          </a:xfrm>
        </p:spPr>
      </p:pic>
      <p:sp>
        <p:nvSpPr>
          <p:cNvPr id="3" name="Заглавие 2"/>
          <p:cNvSpPr>
            <a:spLocks noGrp="1"/>
          </p:cNvSpPr>
          <p:nvPr>
            <p:ph type="title"/>
          </p:nvPr>
        </p:nvSpPr>
        <p:spPr/>
        <p:txBody>
          <a:bodyPr/>
          <a:lstStyle/>
          <a:p>
            <a:r>
              <a:rPr lang="en-US" dirty="0" smtClean="0"/>
              <a:t>SPA CENTER</a:t>
            </a:r>
            <a:endParaRPr lang="en-US" dirty="0"/>
          </a:p>
        </p:txBody>
      </p:sp>
      <p:pic>
        <p:nvPicPr>
          <p:cNvPr id="6" name="Контейнер за съдържание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2685049"/>
            <a:ext cx="4022725" cy="2676940"/>
          </a:xfrm>
        </p:spPr>
      </p:pic>
    </p:spTree>
    <p:extLst>
      <p:ext uri="{BB962C8B-B14F-4D97-AF65-F5344CB8AC3E}">
        <p14:creationId xmlns:p14="http://schemas.microsoft.com/office/powerpoint/2010/main" val="3104959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smtClean="0"/>
              <a:t>VIEW FROM THE COMPLEX</a:t>
            </a:r>
            <a:endParaRPr lang="en-US" dirty="0"/>
          </a:p>
        </p:txBody>
      </p:sp>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31640" y="1772816"/>
            <a:ext cx="6624736" cy="4968553"/>
          </a:xfrm>
        </p:spPr>
      </p:pic>
    </p:spTree>
    <p:extLst>
      <p:ext uri="{BB962C8B-B14F-4D97-AF65-F5344CB8AC3E}">
        <p14:creationId xmlns:p14="http://schemas.microsoft.com/office/powerpoint/2010/main" val="2217786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a:t>VIEW FROM THE COMPLEX</a:t>
            </a:r>
          </a:p>
        </p:txBody>
      </p:sp>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03648" y="1844823"/>
            <a:ext cx="6336704" cy="4752529"/>
          </a:xfrm>
        </p:spPr>
      </p:pic>
    </p:spTree>
    <p:extLst>
      <p:ext uri="{BB962C8B-B14F-4D97-AF65-F5344CB8AC3E}">
        <p14:creationId xmlns:p14="http://schemas.microsoft.com/office/powerpoint/2010/main" val="104567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3"/>
          </p:nvPr>
        </p:nvSpPr>
        <p:spPr>
          <a:xfrm>
            <a:off x="457201" y="2020824"/>
            <a:ext cx="4023360" cy="5008576"/>
          </a:xfrm>
        </p:spPr>
        <p:txBody>
          <a:bodyPr>
            <a:normAutofit fontScale="70000" lnSpcReduction="20000"/>
          </a:bodyPr>
          <a:lstStyle/>
          <a:p>
            <a:pPr algn="just"/>
            <a:r>
              <a:rPr lang="en-US" dirty="0"/>
              <a:t>ATLANTIC PALACE Hotel Complex with Luxury Apartments, five-star category, which is currently under construction, is located in the continent: Europe, country: Bulgaria, town: Varna, in the region between two sea resorts known worldwide: Golden Sands resort and </a:t>
            </a:r>
            <a:r>
              <a:rPr lang="en-US" dirty="0" err="1"/>
              <a:t>Sts</a:t>
            </a:r>
            <a:r>
              <a:rPr lang="en-US" dirty="0"/>
              <a:t>. Constantine and Helen resort. The locality of the complex is unique – it is 200 meters away from the sea shore and 60 m above the seal level – place where you can take delight in the entire sea view from </a:t>
            </a:r>
            <a:r>
              <a:rPr lang="en-US" dirty="0" err="1"/>
              <a:t>Albena</a:t>
            </a:r>
            <a:r>
              <a:rPr lang="en-US" dirty="0"/>
              <a:t> resort to Varna. In close proximity to the complex is located the Golden Sands National Natural Park, which is a preserved area. The beaches that stand closest to the complex are 200 - 400 meters away, named the </a:t>
            </a:r>
            <a:r>
              <a:rPr lang="en-US" dirty="0" err="1"/>
              <a:t>Kabakum</a:t>
            </a:r>
            <a:r>
              <a:rPr lang="en-US" dirty="0"/>
              <a:t> Beach and the Sunny Day Beach. On these beaches you can find the newest yacht port, which is used by the visitors of the hotels and the owners of luxury housings within the region. A chair lift is situated in close proximity which facilitates the transport to the beach line. </a:t>
            </a:r>
          </a:p>
          <a:p>
            <a:pPr algn="just"/>
            <a:r>
              <a:rPr lang="en-US" dirty="0"/>
              <a:t>  Here the sea is crystal clear and the length of the beach line is about 2 000 meters – it is covered with fine quartz sand. The holiday season starts as soon as the beginning of May and continues to October. The air temperatures during the summer season are between 25° and 35°C and those of the water -  24°-26°C.</a:t>
            </a:r>
          </a:p>
        </p:txBody>
      </p:sp>
      <p:pic>
        <p:nvPicPr>
          <p:cNvPr id="4" name="Контейнер за съдържание 3"/>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16016" y="1988840"/>
            <a:ext cx="3744416" cy="4104456"/>
          </a:xfrm>
        </p:spPr>
      </p:pic>
      <p:sp>
        <p:nvSpPr>
          <p:cNvPr id="2" name="Заглавие 1"/>
          <p:cNvSpPr>
            <a:spLocks noGrp="1"/>
          </p:cNvSpPr>
          <p:nvPr>
            <p:ph type="title"/>
          </p:nvPr>
        </p:nvSpPr>
        <p:spPr/>
        <p:txBody>
          <a:bodyPr>
            <a:normAutofit/>
          </a:bodyPr>
          <a:lstStyle/>
          <a:p>
            <a:r>
              <a:rPr lang="en-US" sz="2400" dirty="0" smtClean="0"/>
              <a:t>LOCATION</a:t>
            </a:r>
            <a:endParaRPr lang="en-US" sz="2400" dirty="0"/>
          </a:p>
        </p:txBody>
      </p:sp>
    </p:spTree>
    <p:extLst>
      <p:ext uri="{BB962C8B-B14F-4D97-AF65-F5344CB8AC3E}">
        <p14:creationId xmlns:p14="http://schemas.microsoft.com/office/powerpoint/2010/main" val="3760663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онтейнер за съдържание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2433099"/>
            <a:ext cx="8229600" cy="3250692"/>
          </a:xfrm>
        </p:spPr>
      </p:pic>
      <p:sp>
        <p:nvSpPr>
          <p:cNvPr id="3" name="Заглавие 2"/>
          <p:cNvSpPr>
            <a:spLocks noGrp="1"/>
          </p:cNvSpPr>
          <p:nvPr>
            <p:ph type="title"/>
          </p:nvPr>
        </p:nvSpPr>
        <p:spPr/>
        <p:txBody>
          <a:bodyPr/>
          <a:lstStyle/>
          <a:p>
            <a:r>
              <a:rPr lang="en-US" dirty="0" smtClean="0"/>
              <a:t>KABAKUM BEACH</a:t>
            </a:r>
            <a:endParaRPr lang="en-US" dirty="0"/>
          </a:p>
        </p:txBody>
      </p:sp>
    </p:spTree>
    <p:extLst>
      <p:ext uri="{BB962C8B-B14F-4D97-AF65-F5344CB8AC3E}">
        <p14:creationId xmlns:p14="http://schemas.microsoft.com/office/powerpoint/2010/main" val="284978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Контейнер за съдържание 2"/>
          <p:cNvGraphicFramePr>
            <a:graphicFrameLocks noGrp="1"/>
          </p:cNvGraphicFramePr>
          <p:nvPr>
            <p:ph sz="quarter" idx="13"/>
            <p:extLst>
              <p:ext uri="{D42A27DB-BD31-4B8C-83A1-F6EECF244321}">
                <p14:modId xmlns:p14="http://schemas.microsoft.com/office/powerpoint/2010/main" val="2403910341"/>
              </p:ext>
            </p:extLst>
          </p:nvPr>
        </p:nvGraphicFramePr>
        <p:xfrm>
          <a:off x="251521" y="2132856"/>
          <a:ext cx="4104456" cy="4320480"/>
        </p:xfrm>
        <a:graphic>
          <a:graphicData uri="http://schemas.openxmlformats.org/drawingml/2006/table">
            <a:tbl>
              <a:tblPr firstRow="1" firstCol="1" lastRow="1" lastCol="1" bandRow="1" bandCol="1">
                <a:tableStyleId>{5C22544A-7EE6-4342-B048-85BDC9FD1C3A}</a:tableStyleId>
              </a:tblPr>
              <a:tblGrid>
                <a:gridCol w="1451345"/>
                <a:gridCol w="2653111"/>
              </a:tblGrid>
              <a:tr h="4320480">
                <a:tc>
                  <a:txBody>
                    <a:bodyPr/>
                    <a:lstStyle/>
                    <a:p>
                      <a:pPr marL="342900" lvl="0" indent="-342900">
                        <a:lnSpc>
                          <a:spcPct val="150000"/>
                        </a:lnSpc>
                        <a:spcAft>
                          <a:spcPts val="0"/>
                        </a:spcAft>
                        <a:buFont typeface="Wingdings"/>
                        <a:buChar char=""/>
                        <a:tabLst>
                          <a:tab pos="457200" algn="l"/>
                        </a:tabLst>
                      </a:pPr>
                      <a:r>
                        <a:rPr lang="en-US" sz="1200" b="1" dirty="0">
                          <a:effectLst/>
                        </a:rPr>
                        <a:t>International</a:t>
                      </a:r>
                      <a:r>
                        <a:rPr lang="en-US" sz="1200" dirty="0">
                          <a:effectLst/>
                        </a:rPr>
                        <a:t> airport:</a:t>
                      </a:r>
                    </a:p>
                    <a:p>
                      <a:pPr marL="342900" lvl="0" indent="-342900">
                        <a:lnSpc>
                          <a:spcPct val="150000"/>
                        </a:lnSpc>
                        <a:spcAft>
                          <a:spcPts val="0"/>
                        </a:spcAft>
                        <a:buFont typeface="Wingdings"/>
                        <a:buChar char=""/>
                        <a:tabLst>
                          <a:tab pos="457200" algn="l"/>
                        </a:tabLst>
                      </a:pPr>
                      <a:r>
                        <a:rPr lang="en-US" sz="1200" dirty="0">
                          <a:effectLst/>
                        </a:rPr>
                        <a:t>Downtown</a:t>
                      </a:r>
                    </a:p>
                    <a:p>
                      <a:pPr marL="342900" lvl="0" indent="-342900">
                        <a:lnSpc>
                          <a:spcPct val="150000"/>
                        </a:lnSpc>
                        <a:spcAft>
                          <a:spcPts val="0"/>
                        </a:spcAft>
                        <a:buFont typeface="Wingdings"/>
                        <a:buChar char=""/>
                        <a:tabLst>
                          <a:tab pos="457200" algn="l"/>
                        </a:tabLst>
                      </a:pPr>
                      <a:r>
                        <a:rPr lang="en-US" sz="1200" dirty="0">
                          <a:effectLst/>
                        </a:rPr>
                        <a:t>Internationally famous Bulgarian sea resorts</a:t>
                      </a:r>
                    </a:p>
                    <a:p>
                      <a:pPr marL="342900" lvl="0" indent="-342900">
                        <a:lnSpc>
                          <a:spcPct val="150000"/>
                        </a:lnSpc>
                        <a:spcAft>
                          <a:spcPts val="0"/>
                        </a:spcAft>
                        <a:buFont typeface="Wingdings"/>
                        <a:buChar char=""/>
                        <a:tabLst>
                          <a:tab pos="457200" algn="l"/>
                        </a:tabLst>
                      </a:pPr>
                      <a:r>
                        <a:rPr lang="en-US" sz="1200" dirty="0">
                          <a:effectLst/>
                        </a:rPr>
                        <a:t>Beach line      </a:t>
                      </a:r>
                    </a:p>
                    <a:p>
                      <a:pPr marL="342900" lvl="0" indent="-342900">
                        <a:lnSpc>
                          <a:spcPct val="150000"/>
                        </a:lnSpc>
                        <a:spcAft>
                          <a:spcPts val="0"/>
                        </a:spcAft>
                        <a:buFont typeface="Wingdings"/>
                        <a:buChar char=""/>
                        <a:tabLst>
                          <a:tab pos="457200" algn="l"/>
                        </a:tabLst>
                      </a:pPr>
                      <a:r>
                        <a:rPr lang="en-US" sz="1200" dirty="0">
                          <a:effectLst/>
                        </a:rPr>
                        <a:t>yacht port</a:t>
                      </a:r>
                    </a:p>
                    <a:p>
                      <a:pPr marL="342900" lvl="0" indent="-342900">
                        <a:lnSpc>
                          <a:spcPct val="150000"/>
                        </a:lnSpc>
                        <a:spcAft>
                          <a:spcPts val="0"/>
                        </a:spcAft>
                        <a:buFont typeface="Wingdings"/>
                        <a:buChar char=""/>
                        <a:tabLst>
                          <a:tab pos="457200" algn="l"/>
                        </a:tabLst>
                      </a:pPr>
                      <a:r>
                        <a:rPr lang="en-US" sz="1200" dirty="0">
                          <a:effectLst/>
                        </a:rPr>
                        <a:t>chair lift </a:t>
                      </a:r>
                    </a:p>
                    <a:p>
                      <a:pPr marL="342900" lvl="0" indent="-342900">
                        <a:lnSpc>
                          <a:spcPct val="150000"/>
                        </a:lnSpc>
                        <a:spcAft>
                          <a:spcPts val="0"/>
                        </a:spcAft>
                        <a:buFont typeface="Wingdings"/>
                        <a:buChar char=""/>
                        <a:tabLst>
                          <a:tab pos="457200" algn="l"/>
                        </a:tabLst>
                      </a:pPr>
                      <a:r>
                        <a:rPr lang="en-US" sz="1200" dirty="0">
                          <a:effectLst/>
                        </a:rPr>
                        <a:t>golf course</a:t>
                      </a:r>
                    </a:p>
                    <a:p>
                      <a:pPr marL="342900" lvl="0" indent="-342900">
                        <a:lnSpc>
                          <a:spcPct val="150000"/>
                        </a:lnSpc>
                        <a:spcAft>
                          <a:spcPts val="0"/>
                        </a:spcAft>
                        <a:buFont typeface="Wingdings"/>
                        <a:buChar char=""/>
                        <a:tabLst>
                          <a:tab pos="457200" algn="l"/>
                        </a:tabLst>
                      </a:pPr>
                      <a:r>
                        <a:rPr lang="en-US" sz="1200" dirty="0">
                          <a:effectLst/>
                        </a:rPr>
                        <a:t>Golden Sands National nature Park</a:t>
                      </a:r>
                      <a:endParaRPr lang="en-US" sz="1200" dirty="0">
                        <a:effectLst/>
                        <a:latin typeface="Calibri"/>
                        <a:ea typeface="Times New Roman"/>
                        <a:cs typeface="Times New Roman"/>
                      </a:endParaRPr>
                    </a:p>
                  </a:txBody>
                  <a:tcPr marL="42123" marR="42123" marT="0" marB="0"/>
                </a:tc>
                <a:tc>
                  <a:txBody>
                    <a:bodyPr/>
                    <a:lstStyle/>
                    <a:p>
                      <a:pPr marL="114300" algn="just">
                        <a:lnSpc>
                          <a:spcPct val="115000"/>
                        </a:lnSpc>
                        <a:spcAft>
                          <a:spcPts val="1000"/>
                        </a:spcAft>
                        <a:tabLst>
                          <a:tab pos="-180975" algn="l"/>
                        </a:tabLst>
                      </a:pPr>
                      <a:r>
                        <a:rPr lang="en-US" sz="1200" dirty="0">
                          <a:effectLst/>
                        </a:rPr>
                        <a:t>Varna – 20km, </a:t>
                      </a:r>
                      <a:r>
                        <a:rPr lang="en-US" sz="1200" dirty="0" err="1">
                          <a:effectLst/>
                        </a:rPr>
                        <a:t>Burgas</a:t>
                      </a:r>
                      <a:r>
                        <a:rPr lang="en-US" sz="1200" dirty="0">
                          <a:effectLst/>
                        </a:rPr>
                        <a:t> – 120km, Sofia - 450km</a:t>
                      </a:r>
                    </a:p>
                    <a:p>
                      <a:pPr marL="114300" algn="just">
                        <a:lnSpc>
                          <a:spcPct val="115000"/>
                        </a:lnSpc>
                        <a:spcAft>
                          <a:spcPts val="1000"/>
                        </a:spcAft>
                        <a:tabLst>
                          <a:tab pos="-180975" algn="l"/>
                        </a:tabLst>
                      </a:pPr>
                      <a:r>
                        <a:rPr lang="en-US" sz="1200" dirty="0">
                          <a:effectLst/>
                        </a:rPr>
                        <a:t>Varna–6km,Burgas–120km,Sofia–450km,Plovdiv-400km</a:t>
                      </a:r>
                    </a:p>
                    <a:p>
                      <a:pPr marL="114300" algn="just">
                        <a:lnSpc>
                          <a:spcPct val="115000"/>
                        </a:lnSpc>
                        <a:spcAft>
                          <a:spcPts val="1000"/>
                        </a:spcAft>
                        <a:tabLst>
                          <a:tab pos="-180975" algn="l"/>
                        </a:tabLst>
                      </a:pPr>
                      <a:r>
                        <a:rPr lang="en-US" sz="1200" dirty="0">
                          <a:effectLst/>
                        </a:rPr>
                        <a:t>Golden Sands – 3 km, </a:t>
                      </a:r>
                      <a:r>
                        <a:rPr lang="en-US" sz="1200" dirty="0" err="1">
                          <a:effectLst/>
                        </a:rPr>
                        <a:t>Sts</a:t>
                      </a:r>
                      <a:r>
                        <a:rPr lang="en-US" sz="1200" dirty="0">
                          <a:effectLst/>
                        </a:rPr>
                        <a:t>. Constantine and Helen – 1 km, </a:t>
                      </a:r>
                      <a:r>
                        <a:rPr lang="en-US" sz="1200" dirty="0" err="1">
                          <a:effectLst/>
                        </a:rPr>
                        <a:t>Albena</a:t>
                      </a:r>
                      <a:r>
                        <a:rPr lang="en-US" sz="1200" dirty="0">
                          <a:effectLst/>
                        </a:rPr>
                        <a:t> – 17 km</a:t>
                      </a:r>
                    </a:p>
                    <a:p>
                      <a:pPr marL="114300" algn="just">
                        <a:lnSpc>
                          <a:spcPct val="115000"/>
                        </a:lnSpc>
                        <a:spcAft>
                          <a:spcPts val="1000"/>
                        </a:spcAft>
                        <a:tabLst>
                          <a:tab pos="-180975" algn="l"/>
                        </a:tabLst>
                      </a:pPr>
                      <a:r>
                        <a:rPr lang="en-US" sz="1200" dirty="0">
                          <a:effectLst/>
                        </a:rPr>
                        <a:t>200 m</a:t>
                      </a:r>
                    </a:p>
                    <a:p>
                      <a:pPr marL="114300" algn="just">
                        <a:lnSpc>
                          <a:spcPct val="115000"/>
                        </a:lnSpc>
                        <a:spcAft>
                          <a:spcPts val="1000"/>
                        </a:spcAft>
                        <a:tabLst>
                          <a:tab pos="-180975" algn="l"/>
                        </a:tabLst>
                      </a:pPr>
                      <a:r>
                        <a:rPr lang="en-US" sz="1200" dirty="0">
                          <a:effectLst/>
                        </a:rPr>
                        <a:t>500 m</a:t>
                      </a:r>
                    </a:p>
                    <a:p>
                      <a:pPr marL="114300" algn="just">
                        <a:lnSpc>
                          <a:spcPct val="115000"/>
                        </a:lnSpc>
                        <a:spcAft>
                          <a:spcPts val="1000"/>
                        </a:spcAft>
                        <a:tabLst>
                          <a:tab pos="-180975" algn="l"/>
                        </a:tabLst>
                      </a:pPr>
                      <a:r>
                        <a:rPr lang="en-US" sz="1200" dirty="0">
                          <a:effectLst/>
                        </a:rPr>
                        <a:t>130 m</a:t>
                      </a:r>
                    </a:p>
                    <a:p>
                      <a:pPr marL="114300" algn="just">
                        <a:lnSpc>
                          <a:spcPct val="115000"/>
                        </a:lnSpc>
                        <a:spcAft>
                          <a:spcPts val="1000"/>
                        </a:spcAft>
                        <a:tabLst>
                          <a:tab pos="-180975" algn="l"/>
                        </a:tabLst>
                      </a:pPr>
                      <a:r>
                        <a:rPr lang="en-US" sz="1200" dirty="0">
                          <a:effectLst/>
                        </a:rPr>
                        <a:t>Town of </a:t>
                      </a:r>
                      <a:r>
                        <a:rPr lang="en-US" sz="1200" dirty="0" err="1">
                          <a:effectLst/>
                        </a:rPr>
                        <a:t>Kavarna</a:t>
                      </a:r>
                      <a:r>
                        <a:rPr lang="en-US" sz="1200" dirty="0">
                          <a:effectLst/>
                        </a:rPr>
                        <a:t>, 18 holes – 70 km</a:t>
                      </a:r>
                    </a:p>
                    <a:p>
                      <a:pPr marL="114300" algn="just">
                        <a:lnSpc>
                          <a:spcPct val="115000"/>
                        </a:lnSpc>
                        <a:spcAft>
                          <a:spcPts val="1000"/>
                        </a:spcAft>
                        <a:tabLst>
                          <a:tab pos="-180975" algn="l"/>
                        </a:tabLst>
                      </a:pPr>
                      <a:r>
                        <a:rPr lang="en-US" sz="1200" dirty="0">
                          <a:effectLst/>
                        </a:rPr>
                        <a:t>2 km</a:t>
                      </a:r>
                      <a:endParaRPr lang="en-US" sz="1200" dirty="0">
                        <a:effectLst/>
                        <a:latin typeface="Calibri"/>
                        <a:ea typeface="Times New Roman"/>
                        <a:cs typeface="Times New Roman"/>
                      </a:endParaRPr>
                    </a:p>
                  </a:txBody>
                  <a:tcPr marL="42123" marR="42123" marT="0" marB="0"/>
                </a:tc>
              </a:tr>
            </a:tbl>
          </a:graphicData>
        </a:graphic>
      </p:graphicFrame>
      <p:sp>
        <p:nvSpPr>
          <p:cNvPr id="5" name="Заглавие 4"/>
          <p:cNvSpPr>
            <a:spLocks noGrp="1"/>
          </p:cNvSpPr>
          <p:nvPr>
            <p:ph type="title"/>
          </p:nvPr>
        </p:nvSpPr>
        <p:spPr/>
        <p:txBody>
          <a:bodyPr>
            <a:normAutofit fontScale="90000"/>
          </a:bodyPr>
          <a:lstStyle/>
          <a:p>
            <a:r>
              <a:rPr lang="en-US" sz="2400" dirty="0" smtClean="0"/>
              <a:t>DISTANCE TO IMPORTANT SITES</a:t>
            </a:r>
            <a:endParaRPr lang="en-US" sz="2400" dirty="0"/>
          </a:p>
        </p:txBody>
      </p:sp>
      <p:pic>
        <p:nvPicPr>
          <p:cNvPr id="4" name="Контейнер за съдържание 3"/>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2000" y="2132856"/>
            <a:ext cx="4022725" cy="3017043"/>
          </a:xfrm>
        </p:spPr>
      </p:pic>
    </p:spTree>
    <p:extLst>
      <p:ext uri="{BB962C8B-B14F-4D97-AF65-F5344CB8AC3E}">
        <p14:creationId xmlns:p14="http://schemas.microsoft.com/office/powerpoint/2010/main" val="47502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3"/>
          </p:nvPr>
        </p:nvSpPr>
        <p:spPr>
          <a:xfrm>
            <a:off x="467544" y="1916832"/>
            <a:ext cx="8229600" cy="4680520"/>
          </a:xfrm>
        </p:spPr>
        <p:txBody>
          <a:bodyPr>
            <a:normAutofit lnSpcReduction="10000"/>
          </a:bodyPr>
          <a:lstStyle/>
          <a:p>
            <a:pPr algn="just"/>
            <a:r>
              <a:rPr lang="en-US" dirty="0"/>
              <a:t>The aim of the project is to build a modern complex – five stars, designed to combine a variety of functions related to recreation, tourism and business.</a:t>
            </a:r>
          </a:p>
          <a:p>
            <a:pPr algn="just"/>
            <a:r>
              <a:rPr lang="en-US" dirty="0"/>
              <a:t>The complex consists of three independent six-floor bodies, interconnected by means of a covered connection on the level of basement and ground floor. BUILDING 1 - a hotel /75 double rooms – five-star category, with unfolded built-up area of 8006 </a:t>
            </a:r>
            <a:r>
              <a:rPr lang="en-US" dirty="0" err="1"/>
              <a:t>sq.m</a:t>
            </a:r>
            <a:r>
              <a:rPr lang="en-US" dirty="0"/>
              <a:t>./ and BUILDING 2 and BUILDING 3 – a residential section /116 apartments, one or two bedrooms, with an area of 70 to 130 </a:t>
            </a:r>
            <a:r>
              <a:rPr lang="en-US" dirty="0" err="1"/>
              <a:t>sq.m</a:t>
            </a:r>
            <a:r>
              <a:rPr lang="en-US" dirty="0"/>
              <a:t>. / with unfolded built-up area of BUILDING 2 being 2 686 </a:t>
            </a:r>
            <a:r>
              <a:rPr lang="en-US" dirty="0" err="1"/>
              <a:t>sq.m</a:t>
            </a:r>
            <a:r>
              <a:rPr lang="en-US" dirty="0"/>
              <a:t>. and that of BUILDING 3 – </a:t>
            </a:r>
            <a:r>
              <a:rPr lang="bg-BG" dirty="0"/>
              <a:t>8</a:t>
            </a:r>
            <a:r>
              <a:rPr lang="en-US" dirty="0"/>
              <a:t>798 </a:t>
            </a:r>
            <a:r>
              <a:rPr lang="en-US" dirty="0" err="1"/>
              <a:t>sq.m</a:t>
            </a:r>
            <a:r>
              <a:rPr lang="en-US" dirty="0"/>
              <a:t>.. The total area of the plot, where the buildings are situated is 10 000 </a:t>
            </a:r>
            <a:r>
              <a:rPr lang="en-US" dirty="0" err="1"/>
              <a:t>sq.m</a:t>
            </a:r>
            <a:r>
              <a:rPr lang="en-US" dirty="0"/>
              <a:t>. and they have a common infrastructure. The investor’s idea is a full range of services provided by the hotel, which will be used by the owners. This will be a guarantee for higher standard of living and for higher degree of return of the investment made by the housings’ owners, because of an opportunity for profitability from hotel area rather then from residential area is provided.</a:t>
            </a:r>
          </a:p>
          <a:p>
            <a:endParaRPr lang="bg-BG" dirty="0" smtClean="0"/>
          </a:p>
          <a:p>
            <a:endParaRPr lang="en-US" dirty="0"/>
          </a:p>
          <a:p>
            <a:endParaRPr lang="en-US" dirty="0"/>
          </a:p>
        </p:txBody>
      </p:sp>
      <p:sp>
        <p:nvSpPr>
          <p:cNvPr id="2" name="Заглавие 1"/>
          <p:cNvSpPr>
            <a:spLocks noGrp="1"/>
          </p:cNvSpPr>
          <p:nvPr>
            <p:ph type="title"/>
          </p:nvPr>
        </p:nvSpPr>
        <p:spPr/>
        <p:txBody>
          <a:bodyPr>
            <a:normAutofit/>
          </a:bodyPr>
          <a:lstStyle/>
          <a:p>
            <a:r>
              <a:rPr lang="en-US" sz="2400" dirty="0" smtClean="0"/>
              <a:t>PROJECT DESCRIPTION</a:t>
            </a:r>
            <a:endParaRPr lang="en-US" sz="2400" dirty="0"/>
          </a:p>
        </p:txBody>
      </p:sp>
    </p:spTree>
    <p:extLst>
      <p:ext uri="{BB962C8B-B14F-4D97-AF65-F5344CB8AC3E}">
        <p14:creationId xmlns:p14="http://schemas.microsoft.com/office/powerpoint/2010/main" val="2504091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съдържание 3"/>
          <p:cNvSpPr>
            <a:spLocks noGrp="1"/>
          </p:cNvSpPr>
          <p:nvPr>
            <p:ph sz="quarter" idx="13"/>
          </p:nvPr>
        </p:nvSpPr>
        <p:spPr>
          <a:xfrm>
            <a:off x="395536" y="1844824"/>
            <a:ext cx="8291264" cy="4608512"/>
          </a:xfrm>
        </p:spPr>
        <p:txBody>
          <a:bodyPr>
            <a:normAutofit fontScale="85000" lnSpcReduction="20000"/>
          </a:bodyPr>
          <a:lstStyle/>
          <a:p>
            <a:pPr algn="just"/>
            <a:r>
              <a:rPr lang="en-US" dirty="0"/>
              <a:t>The services provided within the complex, which is currently under construction, will be the following:</a:t>
            </a:r>
          </a:p>
          <a:p>
            <a:pPr lvl="0" algn="just"/>
            <a:r>
              <a:rPr lang="en-US" dirty="0" smtClean="0"/>
              <a:t>-Casino</a:t>
            </a:r>
            <a:endParaRPr lang="en-US" dirty="0"/>
          </a:p>
          <a:p>
            <a:pPr lvl="0" algn="just"/>
            <a:r>
              <a:rPr lang="en-US" dirty="0" smtClean="0"/>
              <a:t>-Several </a:t>
            </a:r>
            <a:r>
              <a:rPr lang="en-US" dirty="0"/>
              <a:t>restaurants offering national and European cuisine</a:t>
            </a:r>
          </a:p>
          <a:p>
            <a:pPr lvl="0" algn="just"/>
            <a:r>
              <a:rPr lang="en-US" dirty="0"/>
              <a:t>-</a:t>
            </a:r>
            <a:r>
              <a:rPr lang="en-US" dirty="0" smtClean="0"/>
              <a:t>Rehabilitation </a:t>
            </a:r>
            <a:r>
              <a:rPr lang="en-US" dirty="0"/>
              <a:t>and recreation </a:t>
            </a:r>
            <a:r>
              <a:rPr lang="en-US" dirty="0" smtClean="0"/>
              <a:t>services:</a:t>
            </a:r>
            <a:endParaRPr lang="en-US" dirty="0"/>
          </a:p>
          <a:p>
            <a:pPr algn="just"/>
            <a:r>
              <a:rPr lang="en-US" dirty="0"/>
              <a:t>*    SPA </a:t>
            </a:r>
            <a:r>
              <a:rPr lang="en-US" dirty="0" err="1"/>
              <a:t>centre</a:t>
            </a:r>
            <a:r>
              <a:rPr lang="en-US" dirty="0"/>
              <a:t> /supply with medicinal hot mineral </a:t>
            </a:r>
            <a:r>
              <a:rPr lang="en-US" dirty="0" smtClean="0"/>
              <a:t>water/</a:t>
            </a:r>
          </a:p>
          <a:p>
            <a:pPr algn="just"/>
            <a:r>
              <a:rPr lang="en-US" dirty="0" smtClean="0"/>
              <a:t>*    indoor and outdoor swimming pool</a:t>
            </a:r>
          </a:p>
          <a:p>
            <a:pPr algn="just"/>
            <a:r>
              <a:rPr lang="en-US" dirty="0" smtClean="0"/>
              <a:t>*</a:t>
            </a:r>
            <a:r>
              <a:rPr lang="en-US" dirty="0"/>
              <a:t> </a:t>
            </a:r>
            <a:r>
              <a:rPr lang="en-US" dirty="0" smtClean="0"/>
              <a:t>   fitness </a:t>
            </a:r>
            <a:r>
              <a:rPr lang="en-US" dirty="0" err="1"/>
              <a:t>centre</a:t>
            </a:r>
            <a:endParaRPr lang="en-US" dirty="0"/>
          </a:p>
          <a:p>
            <a:pPr lvl="0" algn="just"/>
            <a:r>
              <a:rPr lang="en-US" dirty="0" smtClean="0"/>
              <a:t>-Conference </a:t>
            </a:r>
            <a:r>
              <a:rPr lang="en-US" dirty="0"/>
              <a:t>halls for seminars</a:t>
            </a:r>
          </a:p>
          <a:p>
            <a:pPr lvl="0" algn="just"/>
            <a:r>
              <a:rPr lang="en-US" dirty="0" smtClean="0"/>
              <a:t>-Controlled </a:t>
            </a:r>
            <a:r>
              <a:rPr lang="en-US" dirty="0"/>
              <a:t>access to the residential section of the complex</a:t>
            </a:r>
          </a:p>
          <a:p>
            <a:pPr lvl="0" algn="just"/>
            <a:r>
              <a:rPr lang="en-US" dirty="0" smtClean="0"/>
              <a:t>-Sport </a:t>
            </a:r>
            <a:r>
              <a:rPr lang="en-US" dirty="0"/>
              <a:t>facilities</a:t>
            </a:r>
          </a:p>
          <a:p>
            <a:pPr lvl="0" algn="just"/>
            <a:r>
              <a:rPr lang="en-US" dirty="0" smtClean="0"/>
              <a:t>-Wine-cellar </a:t>
            </a:r>
            <a:r>
              <a:rPr lang="en-US" dirty="0"/>
              <a:t>where you can taste the best Bulgarian wines</a:t>
            </a:r>
          </a:p>
          <a:p>
            <a:pPr lvl="0" algn="just"/>
            <a:r>
              <a:rPr lang="en-US" dirty="0"/>
              <a:t>-</a:t>
            </a:r>
            <a:r>
              <a:rPr lang="en-US" dirty="0" smtClean="0"/>
              <a:t>Commercial </a:t>
            </a:r>
            <a:r>
              <a:rPr lang="en-US" dirty="0"/>
              <a:t>establishments – shops,  etc.</a:t>
            </a:r>
          </a:p>
          <a:p>
            <a:pPr lvl="0" algn="just"/>
            <a:r>
              <a:rPr lang="en-US" dirty="0" smtClean="0"/>
              <a:t>-bank </a:t>
            </a:r>
            <a:r>
              <a:rPr lang="en-US" dirty="0"/>
              <a:t>office</a:t>
            </a:r>
          </a:p>
          <a:p>
            <a:pPr lvl="0" algn="just"/>
            <a:r>
              <a:rPr lang="en-US" dirty="0" smtClean="0"/>
              <a:t>-medical </a:t>
            </a:r>
            <a:r>
              <a:rPr lang="en-US" dirty="0"/>
              <a:t>services</a:t>
            </a:r>
          </a:p>
          <a:p>
            <a:pPr lvl="0" algn="just"/>
            <a:r>
              <a:rPr lang="en-US" dirty="0" smtClean="0"/>
              <a:t>-parking</a:t>
            </a:r>
            <a:endParaRPr lang="en-US" dirty="0"/>
          </a:p>
          <a:p>
            <a:endParaRPr lang="en-US" dirty="0"/>
          </a:p>
        </p:txBody>
      </p:sp>
      <p:sp>
        <p:nvSpPr>
          <p:cNvPr id="2" name="Заглавие 1"/>
          <p:cNvSpPr>
            <a:spLocks noGrp="1"/>
          </p:cNvSpPr>
          <p:nvPr>
            <p:ph type="title"/>
          </p:nvPr>
        </p:nvSpPr>
        <p:spPr/>
        <p:txBody>
          <a:bodyPr/>
          <a:lstStyle/>
          <a:p>
            <a:r>
              <a:rPr lang="en-US" i="1" dirty="0"/>
              <a:t>Services provided within the complex</a:t>
            </a:r>
            <a:endParaRPr lang="en-US" dirty="0"/>
          </a:p>
        </p:txBody>
      </p:sp>
    </p:spTree>
    <p:extLst>
      <p:ext uri="{BB962C8B-B14F-4D97-AF65-F5344CB8AC3E}">
        <p14:creationId xmlns:p14="http://schemas.microsoft.com/office/powerpoint/2010/main" val="3279696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smtClean="0"/>
              <a:t>BASEMENT</a:t>
            </a:r>
            <a:endParaRPr lang="en-US" dirty="0"/>
          </a:p>
        </p:txBody>
      </p:sp>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91680" y="1772816"/>
            <a:ext cx="5616624" cy="4999962"/>
          </a:xfrm>
        </p:spPr>
      </p:pic>
    </p:spTree>
    <p:extLst>
      <p:ext uri="{BB962C8B-B14F-4D97-AF65-F5344CB8AC3E}">
        <p14:creationId xmlns:p14="http://schemas.microsoft.com/office/powerpoint/2010/main" val="151178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smtClean="0"/>
              <a:t>PARTER</a:t>
            </a:r>
            <a:endParaRPr lang="en-US" dirty="0"/>
          </a:p>
        </p:txBody>
      </p:sp>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47664" y="1772816"/>
            <a:ext cx="5760640" cy="5020166"/>
          </a:xfrm>
        </p:spPr>
      </p:pic>
    </p:spTree>
    <p:extLst>
      <p:ext uri="{BB962C8B-B14F-4D97-AF65-F5344CB8AC3E}">
        <p14:creationId xmlns:p14="http://schemas.microsoft.com/office/powerpoint/2010/main" val="355751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smtClean="0"/>
              <a:t>PLAN OF BASIC FLOOR</a:t>
            </a:r>
            <a:endParaRPr lang="en-US" dirty="0"/>
          </a:p>
        </p:txBody>
      </p:sp>
      <p:pic>
        <p:nvPicPr>
          <p:cNvPr id="4" name="Контейнер за съдържание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79712" y="1772816"/>
            <a:ext cx="5184576" cy="5013289"/>
          </a:xfrm>
        </p:spPr>
      </p:pic>
    </p:spTree>
    <p:extLst>
      <p:ext uri="{BB962C8B-B14F-4D97-AF65-F5344CB8AC3E}">
        <p14:creationId xmlns:p14="http://schemas.microsoft.com/office/powerpoint/2010/main" val="317374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съдържание 3"/>
          <p:cNvSpPr>
            <a:spLocks noGrp="1"/>
          </p:cNvSpPr>
          <p:nvPr>
            <p:ph sz="quarter" idx="13"/>
          </p:nvPr>
        </p:nvSpPr>
        <p:spPr/>
        <p:txBody>
          <a:bodyPr/>
          <a:lstStyle/>
          <a:p>
            <a:r>
              <a:rPr lang="en-US" dirty="0"/>
              <a:t>Section 2 and 3 /residential parts/  are finished to shell stage, together with all installations;  it is now being worked on the finishing works. </a:t>
            </a:r>
          </a:p>
          <a:p>
            <a:r>
              <a:rPr lang="en-US" dirty="0"/>
              <a:t>Section 1 – hotel built to shell stage to the third floor</a:t>
            </a:r>
            <a:r>
              <a:rPr lang="en-US" dirty="0" smtClean="0"/>
              <a:t>.</a:t>
            </a:r>
          </a:p>
          <a:p>
            <a:r>
              <a:rPr lang="en-US" dirty="0" smtClean="0"/>
              <a:t>The complex could be finished by the end of 2012. </a:t>
            </a:r>
            <a:endParaRPr lang="en-US" dirty="0"/>
          </a:p>
        </p:txBody>
      </p:sp>
      <p:pic>
        <p:nvPicPr>
          <p:cNvPr id="6" name="Контейнер за съдържание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427984" y="2132856"/>
            <a:ext cx="4512502" cy="3384376"/>
          </a:xfrm>
        </p:spPr>
      </p:pic>
      <p:sp>
        <p:nvSpPr>
          <p:cNvPr id="3" name="Заглавие 2"/>
          <p:cNvSpPr>
            <a:spLocks noGrp="1"/>
          </p:cNvSpPr>
          <p:nvPr>
            <p:ph type="title"/>
          </p:nvPr>
        </p:nvSpPr>
        <p:spPr/>
        <p:txBody>
          <a:bodyPr/>
          <a:lstStyle/>
          <a:p>
            <a:r>
              <a:rPr lang="en-US" dirty="0" smtClean="0"/>
              <a:t>LEVEL OF COMPLETITION</a:t>
            </a:r>
            <a:endParaRPr lang="en-US" dirty="0"/>
          </a:p>
        </p:txBody>
      </p:sp>
    </p:spTree>
    <p:extLst>
      <p:ext uri="{BB962C8B-B14F-4D97-AF65-F5344CB8AC3E}">
        <p14:creationId xmlns:p14="http://schemas.microsoft.com/office/powerpoint/2010/main" val="726642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TotalTime>
  <Words>592</Words>
  <Application>Microsoft Office PowerPoint</Application>
  <PresentationFormat>Презентация на цял екран (4:3)</PresentationFormat>
  <Paragraphs>59</Paragraphs>
  <Slides>20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20</vt:i4>
      </vt:variant>
    </vt:vector>
  </HeadingPairs>
  <TitlesOfParts>
    <vt:vector size="21" baseType="lpstr">
      <vt:lpstr>BlackTie</vt:lpstr>
      <vt:lpstr>COMPLEX Atlantic Palace, Varna</vt:lpstr>
      <vt:lpstr>LOCATION</vt:lpstr>
      <vt:lpstr>DISTANCE TO IMPORTANT SITES</vt:lpstr>
      <vt:lpstr>PROJECT DESCRIPTION</vt:lpstr>
      <vt:lpstr>Services provided within the complex</vt:lpstr>
      <vt:lpstr>BASEMENT</vt:lpstr>
      <vt:lpstr>PARTER</vt:lpstr>
      <vt:lpstr>PLAN OF BASIC FLOOR</vt:lpstr>
      <vt:lpstr>LEVEL OF COMPLETITION</vt:lpstr>
      <vt:lpstr>LEVEL OF COMPLETITION</vt:lpstr>
      <vt:lpstr>GALLERY</vt:lpstr>
      <vt:lpstr>INNER COURT</vt:lpstr>
      <vt:lpstr>INNER COURT</vt:lpstr>
      <vt:lpstr>INNER COURT</vt:lpstr>
      <vt:lpstr>ROOF BAR</vt:lpstr>
      <vt:lpstr>INTERIORS</vt:lpstr>
      <vt:lpstr>SPA CENTER</vt:lpstr>
      <vt:lpstr>VIEW FROM THE COMPLEX</vt:lpstr>
      <vt:lpstr>VIEW FROM THE COMPLEX</vt:lpstr>
      <vt:lpstr>KABAKUM BEACH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Atlantic Palace, Varna</dc:title>
  <dc:creator>User</dc:creator>
  <cp:lastModifiedBy>FB</cp:lastModifiedBy>
  <cp:revision>28</cp:revision>
  <dcterms:created xsi:type="dcterms:W3CDTF">2011-11-07T13:13:09Z</dcterms:created>
  <dcterms:modified xsi:type="dcterms:W3CDTF">2011-11-20T09:46:44Z</dcterms:modified>
</cp:coreProperties>
</file>